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2" r:id="rId2"/>
    <p:sldId id="295" r:id="rId3"/>
    <p:sldId id="296" r:id="rId4"/>
    <p:sldId id="297" r:id="rId5"/>
    <p:sldId id="298" r:id="rId6"/>
    <p:sldId id="323" r:id="rId7"/>
    <p:sldId id="299" r:id="rId8"/>
    <p:sldId id="302" r:id="rId9"/>
    <p:sldId id="300" r:id="rId10"/>
    <p:sldId id="301" r:id="rId11"/>
    <p:sldId id="305" r:id="rId12"/>
    <p:sldId id="303" r:id="rId13"/>
    <p:sldId id="306" r:id="rId14"/>
    <p:sldId id="321" r:id="rId15"/>
    <p:sldId id="309" r:id="rId16"/>
    <p:sldId id="324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8"/>
    <a:srgbClr val="F3BC5A"/>
    <a:srgbClr val="F0AC34"/>
    <a:srgbClr val="87C65C"/>
    <a:srgbClr val="404040"/>
    <a:srgbClr val="FFFFFF"/>
    <a:srgbClr val="87C65D"/>
    <a:srgbClr val="738082"/>
    <a:srgbClr val="2B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3964" autoAdjust="0"/>
  </p:normalViewPr>
  <p:slideViewPr>
    <p:cSldViewPr snapToGrid="0" snapToObjects="1">
      <p:cViewPr varScale="1">
        <p:scale>
          <a:sx n="42" d="100"/>
          <a:sy n="42" d="100"/>
        </p:scale>
        <p:origin x="145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E7DD3-2757-2F45-999B-D9FC7EB09A3A}" type="datetimeFigureOut">
              <a:rPr lang="en-GB" smtClean="0"/>
              <a:t>07/07/2023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2559-0085-494A-AB2D-32C78B99DD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368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5688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00484" y="9245601"/>
            <a:ext cx="391134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35" indent="-342935">
              <a:spcBef>
                <a:spcPts val="3200"/>
              </a:spcBef>
              <a:defRPr sz="2801"/>
            </a:lvl1pPr>
            <a:lvl2pPr marL="685869" indent="-342935">
              <a:spcBef>
                <a:spcPts val="3200"/>
              </a:spcBef>
              <a:defRPr sz="2801"/>
            </a:lvl2pPr>
            <a:lvl3pPr marL="1028804" indent="-342935">
              <a:spcBef>
                <a:spcPts val="3200"/>
              </a:spcBef>
              <a:defRPr sz="2801"/>
            </a:lvl3pPr>
            <a:lvl4pPr marL="1371737" indent="-342935">
              <a:spcBef>
                <a:spcPts val="3200"/>
              </a:spcBef>
              <a:defRPr sz="2801"/>
            </a:lvl4pPr>
            <a:lvl5pPr marL="1714672" indent="-342935">
              <a:spcBef>
                <a:spcPts val="3200"/>
              </a:spcBef>
              <a:defRPr sz="28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907" indent="-296363" algn="ctr">
              <a:spcBef>
                <a:spcPts val="0"/>
              </a:spcBef>
              <a:defRPr sz="2400"/>
            </a:lvl2pPr>
            <a:lvl3pPr marL="1185452" indent="-296363" algn="ctr">
              <a:spcBef>
                <a:spcPts val="0"/>
              </a:spcBef>
              <a:defRPr sz="2400"/>
            </a:lvl3pPr>
            <a:lvl4pPr marL="1629995" indent="-296363" algn="ctr">
              <a:spcBef>
                <a:spcPts val="0"/>
              </a:spcBef>
              <a:defRPr sz="2400"/>
            </a:lvl4pPr>
            <a:lvl5pPr marL="2074541" indent="-296363"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00484" y="9251951"/>
            <a:ext cx="391134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 spd="med"/>
  <p:hf sldNum="0" hdr="0" ftr="0" dt="0"/>
  <p:txStyles>
    <p:titleStyle>
      <a:lvl1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45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90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634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178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723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267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812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356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900" marR="0" indent="-444545" algn="l" defTabSz="584258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5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s4life.org/wp-content/uploads/2020/06/Keeping-balanced-video-short.mp4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facts4life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https://www.facebook.com/facts4lif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cts4life.org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twitter.com/facts4life_org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D46221-0558-D0B1-E65E-3C82D35A4948}"/>
              </a:ext>
            </a:extLst>
          </p:cNvPr>
          <p:cNvSpPr txBox="1">
            <a:spLocks/>
          </p:cNvSpPr>
          <p:nvPr/>
        </p:nvSpPr>
        <p:spPr>
          <a:xfrm>
            <a:off x="1270000" y="1866297"/>
            <a:ext cx="10464800" cy="1422400"/>
          </a:xfrm>
          <a:prstGeom prst="rect">
            <a:avLst/>
          </a:prstGeom>
        </p:spPr>
        <p:txBody>
          <a:bodyPr/>
          <a:lstStyle>
            <a:lvl1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5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The Clinical Iceberg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logo with a hand print in a red circle&#10;&#10;Description automatically generated">
            <a:extLst>
              <a:ext uri="{FF2B5EF4-FFF2-40B4-BE49-F238E27FC236}">
                <a16:creationId xmlns:a16="http://schemas.microsoft.com/office/drawing/2014/main" id="{1398AD25-2154-4A8A-48A4-FC1CB596F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28" y="3827177"/>
            <a:ext cx="4460744" cy="32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35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1290817" y="4339791"/>
            <a:ext cx="413467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endParaRPr lang="en-GB" dirty="0"/>
          </a:p>
          <a:p>
            <a:pPr algn="l" defTabSz="584229"/>
            <a:endParaRPr lang="en-GB" dirty="0"/>
          </a:p>
          <a:p>
            <a:pPr algn="l" defTabSz="584229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35DDA-85EC-4CF5-8A7A-F8E40F5A6646}"/>
              </a:ext>
            </a:extLst>
          </p:cNvPr>
          <p:cNvSpPr txBox="1"/>
          <p:nvPr/>
        </p:nvSpPr>
        <p:spPr>
          <a:xfrm>
            <a:off x="0" y="2275153"/>
            <a:ext cx="130048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r>
              <a:rPr lang="en-GB" dirty="0">
                <a:latin typeface="Corbel" panose="020B0503020204020204" pitchFamily="34" charset="0"/>
              </a:rPr>
              <a:t>Use the iceberg idea to think about these different conditions and illnesses. Think about the people above and below the surface.</a:t>
            </a:r>
          </a:p>
          <a:p>
            <a:pPr algn="l" defTabSz="584229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46FED-8B62-40AC-93A8-9053694E7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067" y="4009212"/>
            <a:ext cx="3262666" cy="47302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1590D7-9D3C-4049-8451-E922232F8B9B}"/>
              </a:ext>
            </a:extLst>
          </p:cNvPr>
          <p:cNvSpPr txBox="1"/>
          <p:nvPr/>
        </p:nvSpPr>
        <p:spPr>
          <a:xfrm>
            <a:off x="8680171" y="4001223"/>
            <a:ext cx="373711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r>
              <a:rPr lang="en-GB" sz="6000" dirty="0"/>
              <a:t>asthma</a:t>
            </a:r>
            <a:r>
              <a:rPr lang="en-GB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9CF50-0AC1-46EA-8544-630EB53F64EB}"/>
              </a:ext>
            </a:extLst>
          </p:cNvPr>
          <p:cNvSpPr txBox="1"/>
          <p:nvPr/>
        </p:nvSpPr>
        <p:spPr>
          <a:xfrm>
            <a:off x="8481388" y="7728687"/>
            <a:ext cx="413467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r>
              <a:rPr lang="en-GB" sz="6000" dirty="0"/>
              <a:t>chicken pox</a:t>
            </a:r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3586B-4549-4D3D-8D4F-F00797247725}"/>
              </a:ext>
            </a:extLst>
          </p:cNvPr>
          <p:cNvSpPr txBox="1"/>
          <p:nvPr/>
        </p:nvSpPr>
        <p:spPr>
          <a:xfrm>
            <a:off x="661645" y="7713549"/>
            <a:ext cx="373711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r>
              <a:rPr lang="en-GB" sz="6000" dirty="0"/>
              <a:t>influenza</a:t>
            </a:r>
            <a:r>
              <a:rPr lang="en-GB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B8C89-6765-47D2-AF52-C93FD406F3A1}"/>
              </a:ext>
            </a:extLst>
          </p:cNvPr>
          <p:cNvSpPr txBox="1"/>
          <p:nvPr/>
        </p:nvSpPr>
        <p:spPr>
          <a:xfrm>
            <a:off x="661644" y="4039739"/>
            <a:ext cx="373711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r>
              <a:rPr lang="en-GB" sz="6000" dirty="0"/>
              <a:t>allergies 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DCED6-E63B-4C0E-AB33-6C6C8DAA6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3154" y="5159212"/>
            <a:ext cx="2194096" cy="2540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EEF96D-1EF1-41F3-A465-3E39B26FD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3997" y="5055964"/>
            <a:ext cx="3589459" cy="2657585"/>
          </a:xfrm>
          <a:prstGeom prst="rect">
            <a:avLst/>
          </a:prstGeom>
        </p:spPr>
      </p:pic>
      <p:sp>
        <p:nvSpPr>
          <p:cNvPr id="15" name="Shape 159">
            <a:extLst>
              <a:ext uri="{FF2B5EF4-FFF2-40B4-BE49-F238E27FC236}">
                <a16:creationId xmlns:a16="http://schemas.microsoft.com/office/drawing/2014/main" id="{B758AD0E-73B8-43D5-99D2-1D6D207A0B2F}"/>
              </a:ext>
            </a:extLst>
          </p:cNvPr>
          <p:cNvSpPr/>
          <p:nvPr/>
        </p:nvSpPr>
        <p:spPr>
          <a:xfrm>
            <a:off x="454660" y="619913"/>
            <a:ext cx="5862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The Iceberg Idea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35190C-AEF4-4051-8E30-5EF654CB2F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35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35DDA-85EC-4CF5-8A7A-F8E40F5A6646}"/>
              </a:ext>
            </a:extLst>
          </p:cNvPr>
          <p:cNvSpPr txBox="1"/>
          <p:nvPr/>
        </p:nvSpPr>
        <p:spPr>
          <a:xfrm>
            <a:off x="502900" y="2142717"/>
            <a:ext cx="11390244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Discuss:</a:t>
            </a:r>
          </a:p>
          <a:p>
            <a:pPr algn="l" defTabSz="584229"/>
            <a:endParaRPr lang="en-GB" sz="1800" dirty="0">
              <a:latin typeface="Corbel" panose="020B0503020204020204" pitchFamily="34" charset="0"/>
            </a:endParaRPr>
          </a:p>
          <a:p>
            <a:pPr algn="l" defTabSz="584229"/>
            <a:r>
              <a:rPr lang="en-GB" dirty="0">
                <a:latin typeface="Corbel" panose="020B0503020204020204" pitchFamily="34" charset="0"/>
              </a:rPr>
              <a:t>What impact do these things have on our health and our ability to cope with diseases.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5D91A-7579-4D11-8B06-BCD14C4BD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429" y="5075708"/>
            <a:ext cx="2725530" cy="3986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22CBC8-05DF-4E7F-AB85-AF720573B8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65" y="5319172"/>
            <a:ext cx="2646017" cy="3814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91471-20D2-4334-981B-B4BEBCE961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83" y="4481007"/>
            <a:ext cx="3123618" cy="3253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6F7A4C-AB64-44A8-8608-37D230B717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640" y="4065964"/>
            <a:ext cx="3129625" cy="2780350"/>
          </a:xfrm>
          <a:prstGeom prst="rect">
            <a:avLst/>
          </a:prstGeom>
        </p:spPr>
      </p:pic>
      <p:sp>
        <p:nvSpPr>
          <p:cNvPr id="12" name="Shape 159">
            <a:extLst>
              <a:ext uri="{FF2B5EF4-FFF2-40B4-BE49-F238E27FC236}">
                <a16:creationId xmlns:a16="http://schemas.microsoft.com/office/drawing/2014/main" id="{8A8B913E-DC5B-4BAB-A946-D2B2EC62EB07}"/>
              </a:ext>
            </a:extLst>
          </p:cNvPr>
          <p:cNvSpPr/>
          <p:nvPr/>
        </p:nvSpPr>
        <p:spPr>
          <a:xfrm>
            <a:off x="454660" y="619913"/>
            <a:ext cx="693197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Healthy Lifestyles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649C7F-7DE3-4691-AB96-6A9B5008E4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84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1290817" y="4339791"/>
            <a:ext cx="413467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endParaRPr lang="en-GB" dirty="0"/>
          </a:p>
          <a:p>
            <a:pPr algn="l" defTabSz="584229"/>
            <a:endParaRPr lang="en-GB" dirty="0"/>
          </a:p>
          <a:p>
            <a:pPr algn="l" defTabSz="584229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5FC87D-42E7-42BD-A026-296990FB1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635" y="1708812"/>
            <a:ext cx="10735531" cy="7627877"/>
          </a:xfrm>
          <a:prstGeom prst="rect">
            <a:avLst/>
          </a:prstGeom>
        </p:spPr>
      </p:pic>
      <p:sp>
        <p:nvSpPr>
          <p:cNvPr id="8" name="Shape 159">
            <a:extLst>
              <a:ext uri="{FF2B5EF4-FFF2-40B4-BE49-F238E27FC236}">
                <a16:creationId xmlns:a16="http://schemas.microsoft.com/office/drawing/2014/main" id="{9D917425-EAA8-4691-96B9-A754565C223F}"/>
              </a:ext>
            </a:extLst>
          </p:cNvPr>
          <p:cNvSpPr/>
          <p:nvPr/>
        </p:nvSpPr>
        <p:spPr>
          <a:xfrm>
            <a:off x="454660" y="619913"/>
            <a:ext cx="693197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Health Bingo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E768D3-BE74-4AF8-BDB9-F14CDE6987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757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1290817" y="4339791"/>
            <a:ext cx="413467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endParaRPr lang="en-GB" dirty="0"/>
          </a:p>
          <a:p>
            <a:pPr algn="l" defTabSz="584229"/>
            <a:endParaRPr lang="en-GB" dirty="0"/>
          </a:p>
          <a:p>
            <a:pPr algn="l" defTabSz="584229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35DDA-85EC-4CF5-8A7A-F8E40F5A6646}"/>
              </a:ext>
            </a:extLst>
          </p:cNvPr>
          <p:cNvSpPr txBox="1"/>
          <p:nvPr/>
        </p:nvSpPr>
        <p:spPr>
          <a:xfrm>
            <a:off x="454660" y="2770425"/>
            <a:ext cx="64501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GB" sz="4800" b="1" dirty="0">
                <a:latin typeface="Corbel" panose="020B0503020204020204" pitchFamily="34" charset="0"/>
              </a:rPr>
              <a:t>MOST</a:t>
            </a:r>
            <a:r>
              <a:rPr lang="en-GB" sz="4800" dirty="0">
                <a:latin typeface="Corbel" panose="020B0503020204020204" pitchFamily="34" charset="0"/>
              </a:rPr>
              <a:t> of the time,</a:t>
            </a:r>
          </a:p>
          <a:p>
            <a:pPr algn="l" defTabSz="584229"/>
            <a:endParaRPr lang="en-GB" sz="2400" b="1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D2FB2-4A73-49A1-B88F-F3CCC717DD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14" y="2473459"/>
            <a:ext cx="4981526" cy="652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58528-494B-40F4-A4DD-0E2BF89BE0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  <p:sp>
        <p:nvSpPr>
          <p:cNvPr id="10" name="Shape 159">
            <a:extLst>
              <a:ext uri="{FF2B5EF4-FFF2-40B4-BE49-F238E27FC236}">
                <a16:creationId xmlns:a16="http://schemas.microsoft.com/office/drawing/2014/main" id="{CBE7A20D-2AFC-4622-A188-399CF04319B1}"/>
              </a:ext>
            </a:extLst>
          </p:cNvPr>
          <p:cNvSpPr/>
          <p:nvPr/>
        </p:nvSpPr>
        <p:spPr>
          <a:xfrm>
            <a:off x="454660" y="619913"/>
            <a:ext cx="693197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The MOST Message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D522E-3792-471A-AFAB-4342D407AEFF}"/>
              </a:ext>
            </a:extLst>
          </p:cNvPr>
          <p:cNvSpPr txBox="1"/>
          <p:nvPr/>
        </p:nvSpPr>
        <p:spPr>
          <a:xfrm>
            <a:off x="454660" y="4401604"/>
            <a:ext cx="7663958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GB" sz="4800" b="1" dirty="0">
                <a:latin typeface="Corbel" panose="020B0503020204020204" pitchFamily="34" charset="0"/>
              </a:rPr>
              <a:t>MOST</a:t>
            </a:r>
            <a:r>
              <a:rPr lang="en-GB" sz="4800" dirty="0">
                <a:latin typeface="Corbel" panose="020B0503020204020204" pitchFamily="34" charset="0"/>
              </a:rPr>
              <a:t> people get better from</a:t>
            </a:r>
          </a:p>
          <a:p>
            <a:pPr algn="l" defTabSz="584229"/>
            <a:endParaRPr lang="en-GB" sz="1600" b="1" dirty="0">
              <a:latin typeface="Corbel" panose="020B0503020204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1B07F-D30C-4AAE-BE7B-CE415E32340A}"/>
              </a:ext>
            </a:extLst>
          </p:cNvPr>
          <p:cNvSpPr txBox="1"/>
          <p:nvPr/>
        </p:nvSpPr>
        <p:spPr>
          <a:xfrm>
            <a:off x="454660" y="6299251"/>
            <a:ext cx="7316106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4800" b="1" dirty="0">
                <a:latin typeface="Corbel" panose="020B0503020204020204" pitchFamily="34" charset="0"/>
              </a:rPr>
              <a:t>MOST</a:t>
            </a:r>
            <a:r>
              <a:rPr lang="en-GB" sz="4800" dirty="0">
                <a:latin typeface="Corbel" panose="020B0503020204020204" pitchFamily="34" charset="0"/>
              </a:rPr>
              <a:t> illnesses on their own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85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1290817" y="4339791"/>
            <a:ext cx="413467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endParaRPr lang="en-GB" dirty="0"/>
          </a:p>
          <a:p>
            <a:pPr algn="l" defTabSz="584229"/>
            <a:endParaRPr lang="en-GB" dirty="0"/>
          </a:p>
          <a:p>
            <a:pPr algn="l" defTabSz="584229"/>
            <a:endParaRPr lang="en-GB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9F33F1A-C46E-4027-9748-05F4426D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61" y="1865667"/>
            <a:ext cx="12480906" cy="788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B835FE-E06B-4B4C-BB46-3FA74D1FE7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  <p:sp>
        <p:nvSpPr>
          <p:cNvPr id="9" name="Shape 159">
            <a:extLst>
              <a:ext uri="{FF2B5EF4-FFF2-40B4-BE49-F238E27FC236}">
                <a16:creationId xmlns:a16="http://schemas.microsoft.com/office/drawing/2014/main" id="{375BAF9F-2062-41DF-9797-2BC30E0A4693}"/>
              </a:ext>
            </a:extLst>
          </p:cNvPr>
          <p:cNvSpPr/>
          <p:nvPr/>
        </p:nvSpPr>
        <p:spPr>
          <a:xfrm>
            <a:off x="454660" y="619913"/>
            <a:ext cx="693197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Most Idea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63F90-5CD1-51CE-84B6-D12272780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57" y="2071875"/>
            <a:ext cx="11945123" cy="6706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79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do you call the disease caused by the novel coronavirus? Covid-19">
            <a:extLst>
              <a:ext uri="{FF2B5EF4-FFF2-40B4-BE49-F238E27FC236}">
                <a16:creationId xmlns:a16="http://schemas.microsoft.com/office/drawing/2014/main" id="{2187A2E8-8279-4943-A7E4-8774BB593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1124" y="2137626"/>
            <a:ext cx="7037255" cy="71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Shape 159"/>
          <p:cNvSpPr/>
          <p:nvPr/>
        </p:nvSpPr>
        <p:spPr>
          <a:xfrm>
            <a:off x="454660" y="491245"/>
            <a:ext cx="834861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COVID-19 and the clinical iceberg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1290817" y="4339791"/>
            <a:ext cx="413467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endParaRPr lang="en-GB" dirty="0"/>
          </a:p>
          <a:p>
            <a:pPr algn="l" defTabSz="584229"/>
            <a:endParaRPr lang="en-GB" dirty="0"/>
          </a:p>
          <a:p>
            <a:pPr algn="l" defTabSz="584229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9CB752-4E9C-4E01-8FC5-0E9A41718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95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6CA980C-FC67-2302-8926-1D786042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092" y="8072827"/>
            <a:ext cx="970613" cy="970613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B862C2D4-A872-8E96-9843-64A65241B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530" y="8072828"/>
            <a:ext cx="970613" cy="970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B40B8-9A2C-D9F9-C8BF-C2E204195941}"/>
              </a:ext>
            </a:extLst>
          </p:cNvPr>
          <p:cNvSpPr txBox="1"/>
          <p:nvPr/>
        </p:nvSpPr>
        <p:spPr>
          <a:xfrm>
            <a:off x="959389" y="6366657"/>
            <a:ext cx="1108602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29"/>
            <a:r>
              <a:rPr lang="en-GB" sz="6000" b="1" dirty="0">
                <a:solidFill>
                  <a:srgbClr val="404040"/>
                </a:solidFill>
                <a:latin typeface="Corbel" panose="020B0503020204020204" pitchFamily="34" charset="0"/>
                <a:hlinkClick r:id="rId6"/>
              </a:rPr>
              <a:t>www.facts4life.org</a:t>
            </a:r>
            <a:r>
              <a:rPr lang="en-GB" sz="6000" b="1" dirty="0">
                <a:solidFill>
                  <a:srgbClr val="404040"/>
                </a:solidFill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6" name="Picture 5" descr="A logo with a hand print in a red circle&#10;&#10;Description automatically generated">
            <a:extLst>
              <a:ext uri="{FF2B5EF4-FFF2-40B4-BE49-F238E27FC236}">
                <a16:creationId xmlns:a16="http://schemas.microsoft.com/office/drawing/2014/main" id="{3C08A53F-0380-2DAC-5AB5-30BDDFA4FB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71" y="462184"/>
            <a:ext cx="7560053" cy="5541266"/>
          </a:xfrm>
          <a:prstGeom prst="rect">
            <a:avLst/>
          </a:prstGeom>
        </p:spPr>
      </p:pic>
      <p:pic>
        <p:nvPicPr>
          <p:cNvPr id="7" name="Picture 4" descr="Linkedin - Free social media icons">
            <a:hlinkClick r:id="rId8"/>
            <a:extLst>
              <a:ext uri="{FF2B5EF4-FFF2-40B4-BE49-F238E27FC236}">
                <a16:creationId xmlns:a16="http://schemas.microsoft.com/office/drawing/2014/main" id="{138A66C1-6BCC-29B5-96B5-DD333CEF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91" y="8072828"/>
            <a:ext cx="970613" cy="9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103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54660" y="619913"/>
            <a:ext cx="5862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The Iceberg Idea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A71D1-4E3D-404D-B747-E17DD4AC17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  <p:pic>
        <p:nvPicPr>
          <p:cNvPr id="1026" name="Picture 2" descr="Uncovering the Iceberg of Ignorance">
            <a:extLst>
              <a:ext uri="{FF2B5EF4-FFF2-40B4-BE49-F238E27FC236}">
                <a16:creationId xmlns:a16="http://schemas.microsoft.com/office/drawing/2014/main" id="{5547A1DB-CBEB-4E1D-90F4-2312A8635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7220" y="1774223"/>
            <a:ext cx="5780157" cy="76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809588" y="2886892"/>
            <a:ext cx="4134678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When we look at an iceberg we only see the part which is above the water.</a:t>
            </a:r>
          </a:p>
          <a:p>
            <a:pPr algn="l" defTabSz="584229"/>
            <a:endParaRPr lang="en-GB" sz="2400" dirty="0">
              <a:latin typeface="Corbel" panose="020B0503020204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69562B-97F5-4E4D-B737-024D022AD470}"/>
              </a:ext>
            </a:extLst>
          </p:cNvPr>
          <p:cNvCxnSpPr>
            <a:cxnSpLocks/>
          </p:cNvCxnSpPr>
          <p:nvPr/>
        </p:nvCxnSpPr>
        <p:spPr>
          <a:xfrm flipV="1">
            <a:off x="4972050" y="3140766"/>
            <a:ext cx="4223854" cy="513851"/>
          </a:xfrm>
          <a:prstGeom prst="straightConnector1">
            <a:avLst/>
          </a:prstGeom>
          <a:noFill/>
          <a:ln w="76200" cap="flat">
            <a:solidFill>
              <a:schemeClr val="accent5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8A3E12-D3CB-4B83-8512-E8D0B0B58B5D}"/>
              </a:ext>
            </a:extLst>
          </p:cNvPr>
          <p:cNvCxnSpPr>
            <a:cxnSpLocks/>
          </p:cNvCxnSpPr>
          <p:nvPr/>
        </p:nvCxnSpPr>
        <p:spPr>
          <a:xfrm flipV="1">
            <a:off x="5075918" y="5827316"/>
            <a:ext cx="4306621" cy="787797"/>
          </a:xfrm>
          <a:prstGeom prst="straightConnector1">
            <a:avLst/>
          </a:prstGeom>
          <a:noFill/>
          <a:ln w="76200" cap="flat">
            <a:solidFill>
              <a:schemeClr val="accent5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EC1DC5-FF57-441F-893B-4518E2521286}"/>
              </a:ext>
            </a:extLst>
          </p:cNvPr>
          <p:cNvSpPr txBox="1"/>
          <p:nvPr/>
        </p:nvSpPr>
        <p:spPr>
          <a:xfrm>
            <a:off x="698880" y="5552236"/>
            <a:ext cx="4134677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dirty="0">
                <a:latin typeface="Corbel" panose="020B0503020204020204" pitchFamily="34" charset="0"/>
              </a:rPr>
              <a:t>But MOST of the iceberg (about nine tenths) is under the surface.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2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Shape 159">
            <a:extLst>
              <a:ext uri="{FF2B5EF4-FFF2-40B4-BE49-F238E27FC236}">
                <a16:creationId xmlns:a16="http://schemas.microsoft.com/office/drawing/2014/main" id="{70FE12A9-493F-4C9F-93B4-DD4FFA7D6F70}"/>
              </a:ext>
            </a:extLst>
          </p:cNvPr>
          <p:cNvSpPr/>
          <p:nvPr/>
        </p:nvSpPr>
        <p:spPr>
          <a:xfrm>
            <a:off x="454659" y="619913"/>
            <a:ext cx="648906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The Clinical Iceberg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9" name="Picture 2" descr="Uncovering the Iceberg of Ignorance">
            <a:extLst>
              <a:ext uri="{FF2B5EF4-FFF2-40B4-BE49-F238E27FC236}">
                <a16:creationId xmlns:a16="http://schemas.microsoft.com/office/drawing/2014/main" id="{DB1D83E5-6AEE-4516-ADAE-37724362A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7220" y="1774223"/>
            <a:ext cx="5780157" cy="76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3103B8-FB9D-4CCB-BF76-809237ABB918}"/>
              </a:ext>
            </a:extLst>
          </p:cNvPr>
          <p:cNvSpPr txBox="1"/>
          <p:nvPr/>
        </p:nvSpPr>
        <p:spPr>
          <a:xfrm>
            <a:off x="697950" y="3190635"/>
            <a:ext cx="4134678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Doctors use the iceberg idea to help them think about different illnesses and conditions.</a:t>
            </a:r>
          </a:p>
          <a:p>
            <a:pPr algn="l" defTabSz="584229"/>
            <a:endParaRPr lang="en-GB" sz="2400" dirty="0">
              <a:latin typeface="Corbel" panose="020B0503020204020204" pitchFamily="34" charset="0"/>
            </a:endParaRPr>
          </a:p>
          <a:p>
            <a:pPr algn="l" defTabSz="584229"/>
            <a:r>
              <a:rPr lang="en-GB" dirty="0">
                <a:latin typeface="Corbel" panose="020B0503020204020204" pitchFamily="34" charset="0"/>
              </a:rPr>
              <a:t>They call this the  ‘clinical iceberg’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6CFE3-DA8D-489D-B097-3548BAE27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10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616226" y="2123800"/>
            <a:ext cx="4837843" cy="4034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For any illness or condition, </a:t>
            </a:r>
            <a:r>
              <a:rPr lang="en-GB" b="1" dirty="0">
                <a:latin typeface="Corbel" panose="020B0503020204020204" pitchFamily="34" charset="0"/>
              </a:rPr>
              <a:t>MOST</a:t>
            </a:r>
            <a:r>
              <a:rPr lang="en-GB" dirty="0">
                <a:latin typeface="Corbel" panose="020B0503020204020204" pitchFamily="34" charset="0"/>
              </a:rPr>
              <a:t> people are </a:t>
            </a:r>
            <a:r>
              <a:rPr lang="en-GB" b="1" dirty="0">
                <a:latin typeface="Corbel" panose="020B0503020204020204" pitchFamily="34" charset="0"/>
              </a:rPr>
              <a:t>below</a:t>
            </a:r>
            <a:r>
              <a:rPr lang="en-GB" dirty="0">
                <a:latin typeface="Corbel" panose="020B0503020204020204" pitchFamily="34" charset="0"/>
              </a:rPr>
              <a:t> the surface – they may only have mild symptoms or they will recover from their symptoms on their own.</a:t>
            </a:r>
            <a:endParaRPr lang="en-GB" dirty="0"/>
          </a:p>
        </p:txBody>
      </p:sp>
      <p:sp>
        <p:nvSpPr>
          <p:cNvPr id="8" name="Shape 159">
            <a:extLst>
              <a:ext uri="{FF2B5EF4-FFF2-40B4-BE49-F238E27FC236}">
                <a16:creationId xmlns:a16="http://schemas.microsoft.com/office/drawing/2014/main" id="{285E8F0B-048F-4D35-A125-F85203CC2BF4}"/>
              </a:ext>
            </a:extLst>
          </p:cNvPr>
          <p:cNvSpPr/>
          <p:nvPr/>
        </p:nvSpPr>
        <p:spPr>
          <a:xfrm>
            <a:off x="454659" y="619913"/>
            <a:ext cx="648906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Below the surface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9" name="Picture 2" descr="Uncovering the Iceberg of Ignorance">
            <a:extLst>
              <a:ext uri="{FF2B5EF4-FFF2-40B4-BE49-F238E27FC236}">
                <a16:creationId xmlns:a16="http://schemas.microsoft.com/office/drawing/2014/main" id="{FCE7E17C-EF65-4305-BEC9-9FDBEF5FA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7220" y="1774223"/>
            <a:ext cx="5780157" cy="76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0CDD08-97AA-46A9-9C1E-020985BF7E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32BADB-14D0-4FEA-84EC-0255EF542EBD}"/>
              </a:ext>
            </a:extLst>
          </p:cNvPr>
          <p:cNvCxnSpPr>
            <a:cxnSpLocks/>
          </p:cNvCxnSpPr>
          <p:nvPr/>
        </p:nvCxnSpPr>
        <p:spPr>
          <a:xfrm>
            <a:off x="5454069" y="3958665"/>
            <a:ext cx="3671888" cy="1646045"/>
          </a:xfrm>
          <a:prstGeom prst="straightConnector1">
            <a:avLst/>
          </a:prstGeom>
          <a:noFill/>
          <a:ln w="76200" cap="flat">
            <a:solidFill>
              <a:schemeClr val="accent5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B73555-133A-45D3-895B-263B4E53F384}"/>
              </a:ext>
            </a:extLst>
          </p:cNvPr>
          <p:cNvSpPr txBox="1"/>
          <p:nvPr/>
        </p:nvSpPr>
        <p:spPr>
          <a:xfrm>
            <a:off x="616226" y="6360662"/>
            <a:ext cx="5423428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dirty="0">
                <a:latin typeface="Corbel" panose="020B0503020204020204" pitchFamily="34" charset="0"/>
              </a:rPr>
              <a:t>The human body is generally very good at </a:t>
            </a:r>
            <a:r>
              <a:rPr lang="en-GB" b="1" dirty="0">
                <a:latin typeface="Corbel" panose="020B0503020204020204" pitchFamily="34" charset="0"/>
              </a:rPr>
              <a:t>keeping itself in balance</a:t>
            </a:r>
            <a:r>
              <a:rPr lang="en-GB" dirty="0">
                <a:latin typeface="Corbel" panose="020B0503020204020204" pitchFamily="34" charset="0"/>
              </a:rPr>
              <a:t>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65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026" name="Picture 2" descr="Uncovering the Iceberg of Ignorance">
            <a:extLst>
              <a:ext uri="{FF2B5EF4-FFF2-40B4-BE49-F238E27FC236}">
                <a16:creationId xmlns:a16="http://schemas.microsoft.com/office/drawing/2014/main" id="{5547A1DB-CBEB-4E1D-90F4-2312A8635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5826" y="1846801"/>
            <a:ext cx="5780157" cy="76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605017" y="2646900"/>
            <a:ext cx="4238446" cy="52255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Only the few people </a:t>
            </a:r>
            <a:r>
              <a:rPr lang="en-GB" b="1" dirty="0">
                <a:latin typeface="Corbel" panose="020B0503020204020204" pitchFamily="34" charset="0"/>
              </a:rPr>
              <a:t>above</a:t>
            </a:r>
            <a:r>
              <a:rPr lang="en-GB" dirty="0">
                <a:latin typeface="Corbel" panose="020B0503020204020204" pitchFamily="34" charset="0"/>
              </a:rPr>
              <a:t> the surface are the ones who have severe symptoms and require treatment from a doctor or a nurse or have to go in to hospital.</a:t>
            </a:r>
          </a:p>
        </p:txBody>
      </p:sp>
      <p:sp>
        <p:nvSpPr>
          <p:cNvPr id="8" name="Shape 159">
            <a:extLst>
              <a:ext uri="{FF2B5EF4-FFF2-40B4-BE49-F238E27FC236}">
                <a16:creationId xmlns:a16="http://schemas.microsoft.com/office/drawing/2014/main" id="{8CF1C652-2E53-440E-A2FF-9667633C4C3E}"/>
              </a:ext>
            </a:extLst>
          </p:cNvPr>
          <p:cNvSpPr/>
          <p:nvPr/>
        </p:nvSpPr>
        <p:spPr>
          <a:xfrm>
            <a:off x="454659" y="619913"/>
            <a:ext cx="648906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Above the surface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7A7279-3EED-4B59-8A6F-9A51E443AF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3E8B0C-D595-4FB4-88D5-A9944EA99B72}"/>
              </a:ext>
            </a:extLst>
          </p:cNvPr>
          <p:cNvCxnSpPr>
            <a:cxnSpLocks/>
          </p:cNvCxnSpPr>
          <p:nvPr/>
        </p:nvCxnSpPr>
        <p:spPr>
          <a:xfrm flipV="1">
            <a:off x="4843463" y="3314701"/>
            <a:ext cx="4223854" cy="1187363"/>
          </a:xfrm>
          <a:prstGeom prst="straightConnector1">
            <a:avLst/>
          </a:prstGeom>
          <a:noFill/>
          <a:ln w="76200" cap="flat">
            <a:solidFill>
              <a:schemeClr val="accent5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8914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EC7B6FC-4D35-2636-5661-1F689D047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90" t="24075" r="38195" b="10922"/>
          <a:stretch/>
        </p:blipFill>
        <p:spPr bwMode="auto">
          <a:xfrm>
            <a:off x="3062597" y="0"/>
            <a:ext cx="6879604" cy="975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F9DB2-5822-5F92-7029-B14667A3AA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05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1290817" y="4339791"/>
            <a:ext cx="413467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endParaRPr lang="en-GB" dirty="0"/>
          </a:p>
          <a:p>
            <a:pPr algn="l" defTabSz="584229"/>
            <a:endParaRPr lang="en-GB" dirty="0"/>
          </a:p>
          <a:p>
            <a:pPr algn="l" defTabSz="584229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35D11-DF74-4842-88DE-D91DA3F88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52" y="2071455"/>
            <a:ext cx="5069666" cy="7350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35DDA-85EC-4CF5-8A7A-F8E40F5A6646}"/>
              </a:ext>
            </a:extLst>
          </p:cNvPr>
          <p:cNvSpPr txBox="1"/>
          <p:nvPr/>
        </p:nvSpPr>
        <p:spPr>
          <a:xfrm>
            <a:off x="425380" y="2954549"/>
            <a:ext cx="5889984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The </a:t>
            </a:r>
            <a:r>
              <a:rPr lang="en-GB" b="1" dirty="0">
                <a:latin typeface="Corbel" panose="020B0503020204020204" pitchFamily="34" charset="0"/>
              </a:rPr>
              <a:t>common cold</a:t>
            </a:r>
            <a:r>
              <a:rPr lang="en-GB" dirty="0">
                <a:latin typeface="Corbel" panose="020B0503020204020204" pitchFamily="34" charset="0"/>
              </a:rPr>
              <a:t> doesn’t usually cause serious symptoms so most people would be in the part of the iceberg </a:t>
            </a:r>
            <a:r>
              <a:rPr lang="en-GB" b="1" i="1" dirty="0">
                <a:latin typeface="Corbel" panose="020B0503020204020204" pitchFamily="34" charset="0"/>
              </a:rPr>
              <a:t>below</a:t>
            </a:r>
            <a:r>
              <a:rPr lang="en-GB" dirty="0">
                <a:latin typeface="Corbel" panose="020B0503020204020204" pitchFamily="34" charset="0"/>
              </a:rPr>
              <a:t> the surface.</a:t>
            </a:r>
          </a:p>
          <a:p>
            <a:pPr algn="l" defTabSz="584229"/>
            <a:endParaRPr lang="en-GB" sz="1800" dirty="0">
              <a:latin typeface="Corbel" panose="020B0503020204020204" pitchFamily="34" charset="0"/>
            </a:endParaRPr>
          </a:p>
        </p:txBody>
      </p:sp>
      <p:sp>
        <p:nvSpPr>
          <p:cNvPr id="10" name="Shape 159">
            <a:extLst>
              <a:ext uri="{FF2B5EF4-FFF2-40B4-BE49-F238E27FC236}">
                <a16:creationId xmlns:a16="http://schemas.microsoft.com/office/drawing/2014/main" id="{965F2A4B-2B16-4A4D-AAB9-0FA3EE1BF5B9}"/>
              </a:ext>
            </a:extLst>
          </p:cNvPr>
          <p:cNvSpPr/>
          <p:nvPr/>
        </p:nvSpPr>
        <p:spPr>
          <a:xfrm>
            <a:off x="454659" y="619913"/>
            <a:ext cx="921797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The common cold - above the surface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6FCA04-9932-4678-9A1C-4CDFC15D1600}"/>
              </a:ext>
            </a:extLst>
          </p:cNvPr>
          <p:cNvCxnSpPr>
            <a:cxnSpLocks/>
          </p:cNvCxnSpPr>
          <p:nvPr/>
        </p:nvCxnSpPr>
        <p:spPr>
          <a:xfrm>
            <a:off x="5785335" y="4690064"/>
            <a:ext cx="3671888" cy="1646045"/>
          </a:xfrm>
          <a:prstGeom prst="straightConnector1">
            <a:avLst/>
          </a:prstGeom>
          <a:noFill/>
          <a:ln w="76200" cap="flat">
            <a:solidFill>
              <a:schemeClr val="accent5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EE0DF0-8BC5-4CC2-AE48-FF745CA1D2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B375C3-A1E3-4276-811A-863309DF370C}"/>
              </a:ext>
            </a:extLst>
          </p:cNvPr>
          <p:cNvSpPr txBox="1"/>
          <p:nvPr/>
        </p:nvSpPr>
        <p:spPr>
          <a:xfrm>
            <a:off x="394436" y="5987399"/>
            <a:ext cx="5720614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Q: What are the different symptoms of a common cold? 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A463F-99F4-420C-A41E-58271265DFB0}"/>
              </a:ext>
            </a:extLst>
          </p:cNvPr>
          <p:cNvSpPr txBox="1"/>
          <p:nvPr/>
        </p:nvSpPr>
        <p:spPr>
          <a:xfrm>
            <a:off x="394436" y="7759587"/>
            <a:ext cx="5390899" cy="1289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How might they differ from person to person?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72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A71D1-4E3D-404D-B747-E17DD4AC17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379" y="0"/>
            <a:ext cx="2826421" cy="19981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1290817" y="4339791"/>
            <a:ext cx="413467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endParaRPr lang="en-GB" dirty="0"/>
          </a:p>
          <a:p>
            <a:pPr algn="l" defTabSz="584229"/>
            <a:endParaRPr lang="en-GB" dirty="0"/>
          </a:p>
          <a:p>
            <a:pPr algn="l" defTabSz="584229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35D11-DF74-4842-88DE-D91DA3F88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52" y="2071455"/>
            <a:ext cx="5069666" cy="7350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35DDA-85EC-4CF5-8A7A-F8E40F5A6646}"/>
              </a:ext>
            </a:extLst>
          </p:cNvPr>
          <p:cNvSpPr txBox="1"/>
          <p:nvPr/>
        </p:nvSpPr>
        <p:spPr>
          <a:xfrm>
            <a:off x="538452" y="3030001"/>
            <a:ext cx="5403407" cy="3703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The </a:t>
            </a:r>
            <a:r>
              <a:rPr lang="en-GB" b="1" dirty="0">
                <a:latin typeface="Corbel" panose="020B0503020204020204" pitchFamily="34" charset="0"/>
              </a:rPr>
              <a:t>common cold</a:t>
            </a:r>
            <a:r>
              <a:rPr lang="en-GB" dirty="0">
                <a:latin typeface="Corbel" panose="020B0503020204020204" pitchFamily="34" charset="0"/>
              </a:rPr>
              <a:t> doesn’t usually cause serious symptoms so only a very small amount of people would be in the part </a:t>
            </a:r>
            <a:r>
              <a:rPr lang="en-GB" b="1" i="1" dirty="0">
                <a:latin typeface="Corbel" panose="020B0503020204020204" pitchFamily="34" charset="0"/>
              </a:rPr>
              <a:t>above</a:t>
            </a:r>
            <a:r>
              <a:rPr lang="en-GB" dirty="0">
                <a:latin typeface="Corbel" panose="020B0503020204020204" pitchFamily="34" charset="0"/>
              </a:rPr>
              <a:t> the surface.</a:t>
            </a:r>
          </a:p>
          <a:p>
            <a:pPr algn="l" defTabSz="584229"/>
            <a:endParaRPr lang="en-GB" sz="1800" dirty="0">
              <a:latin typeface="Corbel" panose="020B05030202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321BC-4F83-44E3-BA4F-77C818D009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  <p:sp>
        <p:nvSpPr>
          <p:cNvPr id="11" name="Shape 159">
            <a:extLst>
              <a:ext uri="{FF2B5EF4-FFF2-40B4-BE49-F238E27FC236}">
                <a16:creationId xmlns:a16="http://schemas.microsoft.com/office/drawing/2014/main" id="{7E014360-3BD2-48DD-8F53-93E94BD7623F}"/>
              </a:ext>
            </a:extLst>
          </p:cNvPr>
          <p:cNvSpPr/>
          <p:nvPr/>
        </p:nvSpPr>
        <p:spPr>
          <a:xfrm>
            <a:off x="454659" y="619913"/>
            <a:ext cx="921797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The common cold - below the surface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05DC28-F1A3-4F9A-97C9-BC4F950CCA37}"/>
              </a:ext>
            </a:extLst>
          </p:cNvPr>
          <p:cNvCxnSpPr>
            <a:cxnSpLocks/>
          </p:cNvCxnSpPr>
          <p:nvPr/>
        </p:nvCxnSpPr>
        <p:spPr>
          <a:xfrm flipV="1">
            <a:off x="5785335" y="3643313"/>
            <a:ext cx="3787290" cy="1046752"/>
          </a:xfrm>
          <a:prstGeom prst="straightConnector1">
            <a:avLst/>
          </a:prstGeom>
          <a:noFill/>
          <a:ln w="76200" cap="flat">
            <a:solidFill>
              <a:schemeClr val="accent5"/>
            </a:solidFill>
            <a:prstDash val="solid"/>
            <a:round/>
            <a:tailEnd type="triangle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8FC8419-29B5-4243-8B8A-6BCA2C48C49F}"/>
              </a:ext>
            </a:extLst>
          </p:cNvPr>
          <p:cNvSpPr txBox="1"/>
          <p:nvPr/>
        </p:nvSpPr>
        <p:spPr>
          <a:xfrm>
            <a:off x="454659" y="6621008"/>
            <a:ext cx="5794904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l"/>
            <a:r>
              <a:rPr lang="en-GB" dirty="0">
                <a:latin typeface="Corbel" panose="020B0503020204020204" pitchFamily="34" charset="0"/>
              </a:rPr>
              <a:t>Q: Why might </a:t>
            </a:r>
            <a:r>
              <a:rPr lang="en-GB" i="1" dirty="0">
                <a:latin typeface="Corbel" panose="020B0503020204020204" pitchFamily="34" charset="0"/>
              </a:rPr>
              <a:t>some</a:t>
            </a:r>
            <a:r>
              <a:rPr lang="en-GB" dirty="0">
                <a:latin typeface="Corbel" panose="020B0503020204020204" pitchFamily="34" charset="0"/>
              </a:rPr>
              <a:t> people need treatment if they catch a cold?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591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454660" y="3512576"/>
            <a:ext cx="1672314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 sz="4001" dirty="0">
              <a:solidFill>
                <a:srgbClr val="40404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26D27-0923-41E8-8B88-C4BF779653A2}"/>
              </a:ext>
            </a:extLst>
          </p:cNvPr>
          <p:cNvSpPr txBox="1"/>
          <p:nvPr/>
        </p:nvSpPr>
        <p:spPr>
          <a:xfrm>
            <a:off x="1290817" y="4339791"/>
            <a:ext cx="413467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endParaRPr lang="en-GB" dirty="0"/>
          </a:p>
          <a:p>
            <a:pPr algn="l" defTabSz="584229"/>
            <a:endParaRPr lang="en-GB" dirty="0"/>
          </a:p>
          <a:p>
            <a:pPr algn="l" defTabSz="584229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35DDA-85EC-4CF5-8A7A-F8E40F5A6646}"/>
              </a:ext>
            </a:extLst>
          </p:cNvPr>
          <p:cNvSpPr txBox="1"/>
          <p:nvPr/>
        </p:nvSpPr>
        <p:spPr>
          <a:xfrm>
            <a:off x="572686" y="2517560"/>
            <a:ext cx="5150347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584229"/>
            <a:r>
              <a:rPr lang="en-GB" dirty="0">
                <a:latin typeface="Corbel" panose="020B0503020204020204" pitchFamily="34" charset="0"/>
              </a:rPr>
              <a:t>To help prevent the spread of diseases so that fewer people are ill, there are things we can do to help ‘push the iceberg down’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99036-82BD-44AA-A100-1BAA1D33F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768" y="2308246"/>
            <a:ext cx="4605432" cy="696831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5C8F8698-A6B4-4CE8-B704-14579E14A921}"/>
              </a:ext>
            </a:extLst>
          </p:cNvPr>
          <p:cNvSpPr/>
          <p:nvPr/>
        </p:nvSpPr>
        <p:spPr>
          <a:xfrm>
            <a:off x="9050908" y="2161957"/>
            <a:ext cx="1113183" cy="1738332"/>
          </a:xfrm>
          <a:prstGeom prst="downArrow">
            <a:avLst/>
          </a:prstGeom>
          <a:solidFill>
            <a:schemeClr val="accent5"/>
          </a:solidFill>
          <a:ln w="25400" cap="flat">
            <a:noFill/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Shape 159">
            <a:extLst>
              <a:ext uri="{FF2B5EF4-FFF2-40B4-BE49-F238E27FC236}">
                <a16:creationId xmlns:a16="http://schemas.microsoft.com/office/drawing/2014/main" id="{6877BE02-DBEA-4A38-80E1-B68114D128B1}"/>
              </a:ext>
            </a:extLst>
          </p:cNvPr>
          <p:cNvSpPr/>
          <p:nvPr/>
        </p:nvSpPr>
        <p:spPr>
          <a:xfrm>
            <a:off x="454659" y="619913"/>
            <a:ext cx="921797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>
                <a:solidFill>
                  <a:srgbClr val="00609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l"/>
            <a:r>
              <a:rPr lang="en-GB" sz="6000" b="1" dirty="0">
                <a:latin typeface="Corbel" charset="0"/>
                <a:ea typeface="Corbel" charset="0"/>
                <a:cs typeface="Corbel" charset="0"/>
              </a:rPr>
              <a:t>Pushing the iceberg down</a:t>
            </a:r>
            <a:endParaRPr sz="6000" b="1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FAC9F7-1F82-4633-9350-D39BA0E549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645" y="0"/>
            <a:ext cx="2383155" cy="1684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A89BBB-3E1E-4495-904D-C1853FB8E83D}"/>
              </a:ext>
            </a:extLst>
          </p:cNvPr>
          <p:cNvSpPr txBox="1"/>
          <p:nvPr/>
        </p:nvSpPr>
        <p:spPr>
          <a:xfrm>
            <a:off x="572686" y="6213318"/>
            <a:ext cx="4918425" cy="21320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l" defTabSz="584229"/>
            <a:endParaRPr lang="en-GB" sz="1800" dirty="0">
              <a:latin typeface="Corbel" panose="020B0503020204020204" pitchFamily="34" charset="0"/>
            </a:endParaRPr>
          </a:p>
          <a:p>
            <a:pPr algn="l" defTabSz="584229"/>
            <a:r>
              <a:rPr lang="en-GB" dirty="0">
                <a:latin typeface="Corbel" panose="020B0503020204020204" pitchFamily="34" charset="0"/>
              </a:rPr>
              <a:t>What sort of things help to prevent the spread of a disease like the common cold?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25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374</Words>
  <Application>Microsoft Office PowerPoint</Application>
  <PresentationFormat>Custom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Kirby</dc:creator>
  <cp:lastModifiedBy>Luna</cp:lastModifiedBy>
  <cp:revision>172</cp:revision>
  <dcterms:modified xsi:type="dcterms:W3CDTF">2023-07-07T07:03:52Z</dcterms:modified>
</cp:coreProperties>
</file>