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35" r:id="rId2"/>
    <p:sldId id="333" r:id="rId3"/>
    <p:sldId id="334" r:id="rId4"/>
  </p:sldIdLst>
  <p:sldSz cx="17340263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98"/>
    <a:srgbClr val="C1E0E9"/>
    <a:srgbClr val="456C85"/>
    <a:srgbClr val="00BE71"/>
    <a:srgbClr val="2B78B7"/>
    <a:srgbClr val="C1E1FE"/>
    <a:srgbClr val="B2EFD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79" autoAdjust="0"/>
    <p:restoredTop sz="92593"/>
  </p:normalViewPr>
  <p:slideViewPr>
    <p:cSldViewPr snapToGrid="0" snapToObjects="1">
      <p:cViewPr varScale="1">
        <p:scale>
          <a:sx n="42" d="100"/>
          <a:sy n="42" d="100"/>
        </p:scale>
        <p:origin x="5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E7DD3-2757-2F45-999B-D9FC7EB09A3A}" type="datetimeFigureOut">
              <a:rPr lang="en-GB" smtClean="0"/>
              <a:t>07/07/2023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02559-0085-494A-AB2D-32C78B99DD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6368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356889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6" name="Shape 16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grey = #5C6462</a:t>
            </a:r>
          </a:p>
          <a:p>
            <a:endParaRPr/>
          </a:p>
          <a:p>
            <a:r>
              <a:t>yellow = #F5C80B</a:t>
            </a:r>
          </a:p>
          <a:p>
            <a:endParaRPr/>
          </a:p>
          <a:p>
            <a:r>
              <a:t>blue = #094C86</a:t>
            </a:r>
          </a:p>
        </p:txBody>
      </p:sp>
    </p:spTree>
    <p:extLst>
      <p:ext uri="{BB962C8B-B14F-4D97-AF65-F5344CB8AC3E}">
        <p14:creationId xmlns:p14="http://schemas.microsoft.com/office/powerpoint/2010/main" val="3312710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2142132" y="635000"/>
            <a:ext cx="13039065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693385" y="6718300"/>
            <a:ext cx="13953493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693385" y="8191500"/>
            <a:ext cx="13953493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8466098" y="9245600"/>
            <a:ext cx="391133" cy="37959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693385" y="3225800"/>
            <a:ext cx="13953493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8958007" y="635000"/>
            <a:ext cx="7112217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1270039" y="635000"/>
            <a:ext cx="7112217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1270039" y="4762500"/>
            <a:ext cx="7112217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8958007" y="2603500"/>
            <a:ext cx="7112217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1270039" y="2603500"/>
            <a:ext cx="7112217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8958007" y="5092700"/>
            <a:ext cx="7112217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8966298" y="889000"/>
            <a:ext cx="711222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1270039" y="889000"/>
            <a:ext cx="7112217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"/>
          </p:nvPr>
        </p:nvSpPr>
        <p:spPr>
          <a:xfrm>
            <a:off x="1693385" y="6362700"/>
            <a:ext cx="13953493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3" indent="-296333" algn="ctr">
              <a:spcBef>
                <a:spcPts val="0"/>
              </a:spcBef>
              <a:defRPr sz="2400"/>
            </a:lvl2pPr>
            <a:lvl3pPr marL="1185333" indent="-296333" algn="ctr">
              <a:spcBef>
                <a:spcPts val="0"/>
              </a:spcBef>
              <a:defRPr sz="2400"/>
            </a:lvl3pPr>
            <a:lvl4pPr marL="1629833" indent="-296333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3"/>
          </p:nvPr>
        </p:nvSpPr>
        <p:spPr>
          <a:xfrm>
            <a:off x="1693385" y="4267200"/>
            <a:ext cx="13953493" cy="6858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 marL="0" indent="0" algn="ctr">
              <a:spcBef>
                <a:spcPts val="0"/>
              </a:spcBef>
              <a:buSzTx/>
              <a:buNone/>
              <a:defRPr sz="3800"/>
            </a:pPr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7340263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39" y="444500"/>
            <a:ext cx="14800185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39" y="2603500"/>
            <a:ext cx="14800185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466098" y="9251950"/>
            <a:ext cx="391133" cy="37959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4" r:id="rId4"/>
    <p:sldLayoutId id="2147483655" r:id="rId5"/>
    <p:sldLayoutId id="2147483657" r:id="rId6"/>
    <p:sldLayoutId id="2147483658" r:id="rId7"/>
    <p:sldLayoutId id="2147483659" r:id="rId8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facts4life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hyperlink" Target="https://www.facebook.com/facts4life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facts4life.org/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twitter.com/facts4life_org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10B15A-FCAA-A417-8B9A-C608CADAA32E}"/>
              </a:ext>
            </a:extLst>
          </p:cNvPr>
          <p:cNvSpPr txBox="1">
            <a:spLocks/>
          </p:cNvSpPr>
          <p:nvPr/>
        </p:nvSpPr>
        <p:spPr>
          <a:xfrm>
            <a:off x="1873091" y="1774857"/>
            <a:ext cx="13594080" cy="1422400"/>
          </a:xfrm>
          <a:prstGeom prst="rect">
            <a:avLst/>
          </a:prstGeom>
        </p:spPr>
        <p:txBody>
          <a:bodyPr/>
          <a:lstStyle>
            <a:lvl1pPr marL="0" marR="0" indent="0" algn="ctr" defTabSz="58425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0" marR="0" indent="0" algn="ctr" defTabSz="58425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0" marR="0" indent="0" algn="ctr" defTabSz="58425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0" marR="0" indent="0" algn="ctr" defTabSz="58425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0" marR="0" indent="0" algn="ctr" defTabSz="58425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5pPr>
            <a:lvl6pPr marL="0" marR="0" indent="0" algn="ctr" defTabSz="58425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6pPr>
            <a:lvl7pPr marL="0" marR="0" indent="0" algn="ctr" defTabSz="58425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7pPr>
            <a:lvl8pPr marL="0" marR="0" indent="0" algn="ctr" defTabSz="58425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8pPr>
            <a:lvl9pPr marL="0" marR="0" indent="0" algn="ctr" defTabSz="584258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9pPr>
          </a:lstStyle>
          <a:p>
            <a:pPr hangingPunct="1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Reflection and Next Steps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A logo with a hand print in a red circle&#10;&#10;Description automatically generated">
            <a:extLst>
              <a:ext uri="{FF2B5EF4-FFF2-40B4-BE49-F238E27FC236}">
                <a16:creationId xmlns:a16="http://schemas.microsoft.com/office/drawing/2014/main" id="{211110A7-82B1-3B35-25EE-1EF08D5A48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759" y="4025297"/>
            <a:ext cx="4460744" cy="326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44700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56">
            <a:extLst>
              <a:ext uri="{FF2B5EF4-FFF2-40B4-BE49-F238E27FC236}">
                <a16:creationId xmlns:a16="http://schemas.microsoft.com/office/drawing/2014/main" id="{A7A75823-EFC9-4E66-9206-AC38BAD94709}"/>
              </a:ext>
            </a:extLst>
          </p:cNvPr>
          <p:cNvSpPr/>
          <p:nvPr/>
        </p:nvSpPr>
        <p:spPr>
          <a:xfrm>
            <a:off x="2734717" y="1322349"/>
            <a:ext cx="9606975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6600">
                <a:solidFill>
                  <a:srgbClr val="00609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l"/>
            <a:r>
              <a:rPr lang="en-GB" sz="5400" b="1" dirty="0">
                <a:latin typeface="Corbel" panose="020B0503020204020204" pitchFamily="34" charset="0"/>
                <a:ea typeface="Corbel" charset="0"/>
                <a:cs typeface="Corbel" charset="0"/>
              </a:rPr>
              <a:t>DISCUSSION IN GROUPS</a:t>
            </a:r>
            <a:endParaRPr sz="5400" b="1" dirty="0">
              <a:latin typeface="Corbel" panose="020B0503020204020204" pitchFamily="34" charset="0"/>
              <a:ea typeface="Corbel" charset="0"/>
              <a:cs typeface="Corbe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D827E2-5985-4865-BF39-AC8488AED0B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598" y="5279024"/>
            <a:ext cx="4700784" cy="408472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C0D6484-73E2-41DD-BCC6-07CD39FAE5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3382" y="0"/>
            <a:ext cx="2776881" cy="196313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DA99024-0E93-0801-A488-D66393CFCA8F}"/>
              </a:ext>
            </a:extLst>
          </p:cNvPr>
          <p:cNvSpPr txBox="1"/>
          <p:nvPr/>
        </p:nvSpPr>
        <p:spPr>
          <a:xfrm>
            <a:off x="2309247" y="2827503"/>
            <a:ext cx="12522631" cy="28623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444500" lvl="8" indent="0" algn="l">
              <a:spcBef>
                <a:spcPts val="0"/>
              </a:spcBef>
              <a:spcAft>
                <a:spcPts val="1200"/>
              </a:spcAft>
              <a:buSzTx/>
              <a:buNone/>
              <a:defRPr sz="4000">
                <a:latin typeface="Gill Sans"/>
                <a:ea typeface="Gill Sans"/>
                <a:cs typeface="Gill Sans"/>
                <a:sym typeface="Gill Sans"/>
              </a:defRPr>
            </a:pPr>
            <a:r>
              <a:rPr lang="en-GB" dirty="0">
                <a:latin typeface="Corbel" charset="0"/>
                <a:ea typeface="Corbel" charset="0"/>
                <a:cs typeface="Corbel" charset="0"/>
              </a:rPr>
              <a:t>What benefits do you identify for children in adopting Facts</a:t>
            </a:r>
            <a:r>
              <a:rPr lang="en-GB" dirty="0">
                <a:latin typeface="Calibri" panose="020F0502020204030204" pitchFamily="34" charset="0"/>
                <a:ea typeface="Corbel" charset="0"/>
                <a:cs typeface="Calibri" panose="020F0502020204030204" pitchFamily="34" charset="0"/>
              </a:rPr>
              <a:t>4</a:t>
            </a:r>
            <a:r>
              <a:rPr lang="en-GB" dirty="0">
                <a:latin typeface="Corbel" charset="0"/>
                <a:ea typeface="Corbel" charset="0"/>
                <a:cs typeface="Corbel" charset="0"/>
              </a:rPr>
              <a:t>Life resources?</a:t>
            </a:r>
          </a:p>
          <a:p>
            <a:pPr marL="444500" lvl="8" indent="0" algn="l">
              <a:spcBef>
                <a:spcPts val="0"/>
              </a:spcBef>
              <a:spcAft>
                <a:spcPts val="1200"/>
              </a:spcAft>
              <a:buSzTx/>
              <a:buNone/>
              <a:defRPr sz="4000">
                <a:latin typeface="Gill Sans"/>
                <a:ea typeface="Gill Sans"/>
                <a:cs typeface="Gill Sans"/>
                <a:sym typeface="Gill Sans"/>
              </a:defRPr>
            </a:pPr>
            <a:r>
              <a:rPr lang="en-GB" dirty="0">
                <a:latin typeface="Corbel" charset="0"/>
                <a:ea typeface="Corbel" charset="0"/>
                <a:cs typeface="Corbel" charset="0"/>
              </a:rPr>
              <a:t>How does this approach fit with your current curriculum?</a:t>
            </a:r>
          </a:p>
          <a:p>
            <a:pPr marL="444500" lvl="8" indent="0" algn="l">
              <a:spcBef>
                <a:spcPts val="0"/>
              </a:spcBef>
              <a:spcAft>
                <a:spcPts val="1200"/>
              </a:spcAft>
              <a:buSzTx/>
              <a:buNone/>
              <a:defRPr sz="4000">
                <a:latin typeface="Gill Sans"/>
                <a:ea typeface="Gill Sans"/>
                <a:cs typeface="Gill Sans"/>
                <a:sym typeface="Gill Sans"/>
              </a:defRPr>
            </a:pPr>
            <a:r>
              <a:rPr lang="en-GB" dirty="0">
                <a:latin typeface="Corbel" charset="0"/>
                <a:ea typeface="Corbel" charset="0"/>
                <a:cs typeface="Corbel" charset="0"/>
              </a:rPr>
              <a:t>Next steps for your setting?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9909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hlinkClick r:id="rId2"/>
            <a:extLst>
              <a:ext uri="{FF2B5EF4-FFF2-40B4-BE49-F238E27FC236}">
                <a16:creationId xmlns:a16="http://schemas.microsoft.com/office/drawing/2014/main" id="{BB6204FE-239F-6EFF-40C4-E1A21D4C9F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3052" y="8072827"/>
            <a:ext cx="970613" cy="970613"/>
          </a:xfrm>
          <a:prstGeom prst="rect">
            <a:avLst/>
          </a:prstGeom>
        </p:spPr>
      </p:pic>
      <p:pic>
        <p:nvPicPr>
          <p:cNvPr id="11" name="Picture 10">
            <a:hlinkClick r:id="rId4"/>
            <a:extLst>
              <a:ext uri="{FF2B5EF4-FFF2-40B4-BE49-F238E27FC236}">
                <a16:creationId xmlns:a16="http://schemas.microsoft.com/office/drawing/2014/main" id="{8F22E10D-B35E-E41E-F970-295875F29A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5490" y="8072828"/>
            <a:ext cx="970613" cy="9706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3B1FF5F-225B-A72B-EE0B-5BC8611BE627}"/>
              </a:ext>
            </a:extLst>
          </p:cNvPr>
          <p:cNvSpPr txBox="1"/>
          <p:nvPr/>
        </p:nvSpPr>
        <p:spPr>
          <a:xfrm>
            <a:off x="2925349" y="6366657"/>
            <a:ext cx="11086020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en-GB" sz="6000" b="1" dirty="0">
                <a:solidFill>
                  <a:srgbClr val="404040"/>
                </a:solidFill>
                <a:latin typeface="Corbel" panose="020B0503020204020204" pitchFamily="34" charset="0"/>
                <a:hlinkClick r:id="rId6"/>
              </a:rPr>
              <a:t>www.facts4life.org</a:t>
            </a:r>
            <a:r>
              <a:rPr lang="en-GB" sz="6000" b="1" dirty="0">
                <a:solidFill>
                  <a:srgbClr val="404040"/>
                </a:solidFill>
                <a:latin typeface="Corbel" panose="020B0503020204020204" pitchFamily="34" charset="0"/>
              </a:rPr>
              <a:t> </a:t>
            </a:r>
          </a:p>
        </p:txBody>
      </p:sp>
      <p:pic>
        <p:nvPicPr>
          <p:cNvPr id="13" name="Picture 12" descr="A logo with a hand print in a red circle&#10;&#10;Description automatically generated">
            <a:extLst>
              <a:ext uri="{FF2B5EF4-FFF2-40B4-BE49-F238E27FC236}">
                <a16:creationId xmlns:a16="http://schemas.microsoft.com/office/drawing/2014/main" id="{4F8B08FC-69BE-8019-7EE5-B058ACEB3C5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331" y="462184"/>
            <a:ext cx="7560053" cy="5541266"/>
          </a:xfrm>
          <a:prstGeom prst="rect">
            <a:avLst/>
          </a:prstGeom>
        </p:spPr>
      </p:pic>
      <p:pic>
        <p:nvPicPr>
          <p:cNvPr id="14" name="Picture 4" descr="Linkedin - Free social media icons">
            <a:hlinkClick r:id="rId8"/>
            <a:extLst>
              <a:ext uri="{FF2B5EF4-FFF2-40B4-BE49-F238E27FC236}">
                <a16:creationId xmlns:a16="http://schemas.microsoft.com/office/drawing/2014/main" id="{E8305561-E62B-AB0F-C62A-32ECD745A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5451" y="8072828"/>
            <a:ext cx="970613" cy="97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9954212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52</Words>
  <Application>Microsoft Office PowerPoint</Application>
  <PresentationFormat>Custom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Corbel</vt:lpstr>
      <vt:lpstr>Helvetica Light</vt:lpstr>
      <vt:lpstr>Helvetica Neue</vt:lpstr>
      <vt:lpstr>White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 Kirby</dc:creator>
  <cp:lastModifiedBy>Luna</cp:lastModifiedBy>
  <cp:revision>126</cp:revision>
  <dcterms:modified xsi:type="dcterms:W3CDTF">2023-07-07T07:03:43Z</dcterms:modified>
</cp:coreProperties>
</file>